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2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08"/>
    <a:srgbClr val="1C1F87"/>
    <a:srgbClr val="009139"/>
    <a:srgbClr val="009944"/>
    <a:srgbClr val="E60012"/>
    <a:srgbClr val="906E30"/>
    <a:srgbClr val="82582D"/>
    <a:srgbClr val="A4723A"/>
    <a:srgbClr val="664724"/>
    <a:srgbClr val="64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5" autoAdjust="0"/>
    <p:restoredTop sz="94660"/>
  </p:normalViewPr>
  <p:slideViewPr>
    <p:cSldViewPr snapToGrid="0">
      <p:cViewPr>
        <p:scale>
          <a:sx n="48" d="100"/>
          <a:sy n="48" d="100"/>
        </p:scale>
        <p:origin x="2514" y="-1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6" cy="498693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2"/>
            <a:ext cx="2949786" cy="498693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5" rIns="91549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9"/>
            <a:ext cx="5445760" cy="3913614"/>
          </a:xfrm>
          <a:prstGeom prst="rect">
            <a:avLst/>
          </a:prstGeom>
        </p:spPr>
        <p:txBody>
          <a:bodyPr vert="horz" lIns="91549" tIns="45775" rIns="91549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9"/>
            <a:ext cx="2949786" cy="498692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6" cy="498692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8910"/>
            <a:ext cx="7799530" cy="187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92037" y="9445181"/>
            <a:ext cx="763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主催：一般社団法人　大阪知的障害児者生活サポート協会</a:t>
            </a:r>
            <a:endParaRPr lang="en-US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292037" y="9474320"/>
            <a:ext cx="7676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協賛：ジェイアイシーウエスト株式会社</a:t>
            </a:r>
            <a:endParaRPr lang="en-US" altLang="ja-JP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後援：</a:t>
            </a:r>
            <a:r>
              <a:rPr lang="ja-JP" alt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ＡＩＧ損害保険株式会社　一般社団法人　大阪知的障害者福祉協会</a:t>
            </a:r>
            <a:endParaRPr lang="en-US" altLang="ja-JP" sz="18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　</a:t>
            </a:r>
            <a:endParaRPr lang="en-US" altLang="ja-JP" sz="18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</a:t>
            </a:r>
            <a:endParaRPr lang="en-US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60" name="TextBox 47"/>
          <p:cNvSpPr txBox="1"/>
          <p:nvPr/>
        </p:nvSpPr>
        <p:spPr>
          <a:xfrm>
            <a:off x="288511" y="10435097"/>
            <a:ext cx="75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お問い合わせ：大阪生活サポート協会　☎</a:t>
            </a:r>
            <a:r>
              <a:rPr lang="en-US" altLang="ja-JP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06-6764-6889</a:t>
            </a:r>
            <a:endParaRPr lang="en-US" sz="18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933" y="1777469"/>
            <a:ext cx="9582620" cy="83054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95" y="3863294"/>
            <a:ext cx="2297474" cy="234022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301" y="3775082"/>
            <a:ext cx="3350222" cy="2544000"/>
          </a:xfrm>
          <a:prstGeom prst="rect">
            <a:avLst/>
          </a:prstGeom>
        </p:spPr>
      </p:pic>
      <p:sp>
        <p:nvSpPr>
          <p:cNvPr id="35" name="TextBox 33"/>
          <p:cNvSpPr txBox="1"/>
          <p:nvPr/>
        </p:nvSpPr>
        <p:spPr>
          <a:xfrm>
            <a:off x="267417" y="6806923"/>
            <a:ext cx="6893767" cy="2667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日 　時：令和５年１１月２５日（</a:t>
            </a:r>
            <a:r>
              <a:rPr lang="ja-JP" altLang="en-US" sz="1800" dirty="0">
                <a:solidFill>
                  <a:srgbClr val="009139"/>
                </a:solidFill>
                <a:latin typeface="HGPSoeiKakugothicUB" pitchFamily="50" charset="-128"/>
                <a:ea typeface="HGPSoeiKakugothicUB" pitchFamily="50" charset="-128"/>
              </a:rPr>
              <a:t>土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） １２：００～１５：００ 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（受付：１１：</a:t>
            </a:r>
            <a:r>
              <a:rPr lang="en-US" altLang="ja-JP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30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～）</a:t>
            </a:r>
            <a:endParaRPr lang="en-US" altLang="ja-JP" sz="14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　　　　　　　　　　　　　　　　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</a:p>
          <a:p>
            <a:pPr>
              <a:lnSpc>
                <a:spcPts val="1600"/>
              </a:lnSpc>
            </a:pP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場　 所：ホテル アウィーナ大阪　（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4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階 金剛）　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℡</a:t>
            </a:r>
            <a:r>
              <a:rPr lang="en-US" altLang="ja-JP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06-6772-1445</a:t>
            </a:r>
          </a:p>
          <a:p>
            <a:pPr>
              <a:lnSpc>
                <a:spcPts val="1600"/>
              </a:lnSpc>
            </a:pPr>
            <a:endParaRPr lang="en-US" altLang="ja-JP" sz="11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対　 象：大阪府下のグループホーム入居者、付き添い支援者・家族等</a:t>
            </a:r>
            <a:endParaRPr lang="en-US" altLang="ja-JP" sz="18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endParaRPr lang="en-US" altLang="ja-JP" sz="11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参加費：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2,000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円　（食事代込み・当日持参） </a:t>
            </a:r>
            <a:endParaRPr lang="en-US" altLang="ja-JP" sz="12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　　　　  </a:t>
            </a: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この事業実施には大阪生活サポート協会からの助成があります。</a:t>
            </a:r>
            <a:endParaRPr lang="en-US" altLang="ja-JP" sz="16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>
              <a:lnSpc>
                <a:spcPts val="2500"/>
              </a:lnSpc>
            </a:pPr>
            <a:r>
              <a:rPr lang="en-US" altLang="ja-JP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その他：申込は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10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月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20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日（金）まで</a:t>
            </a: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（定員</a:t>
            </a:r>
            <a:r>
              <a:rPr lang="en-US" altLang="ja-JP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100</a:t>
            </a: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名　定員になり次第締切）</a:t>
            </a:r>
            <a:endParaRPr lang="en-US" altLang="ja-JP" sz="16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　　　　　　　　　　　　　　　　　　　　　　　　　</a:t>
            </a:r>
            <a:r>
              <a:rPr lang="ja-JP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 </a:t>
            </a:r>
            <a:r>
              <a:rPr lang="ja-JP" altLang="en-US" sz="16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　　　　　　　　　　　　　　　　　　　　　　　　　　　　　　</a:t>
            </a:r>
            <a:endParaRPr lang="en-US" sz="16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9249" y="2671909"/>
            <a:ext cx="6539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大阪府下のグループホームで暮らす利用者の皆さまが一堂に会し、一日を楽しく過ごす「集まれグループホーム」を開催いたします。</a:t>
            </a:r>
          </a:p>
          <a:p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元ＮＨＫの歌のお兄さん・お姉さんによる</a:t>
            </a:r>
            <a:r>
              <a:rPr lang="ja-JP" altLang="en-US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楽しい</a:t>
            </a:r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歌と演奏、</a:t>
            </a:r>
            <a:r>
              <a:rPr lang="ja-JP" altLang="en-US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笑いと癒しのパぺ</a:t>
            </a:r>
            <a:endParaRPr lang="en-US" altLang="ja-JP" sz="1400" dirty="0">
              <a:solidFill>
                <a:srgbClr val="1C1F8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ットショーを企画しております。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2666" y="6352589"/>
            <a:ext cx="3260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002060"/>
                </a:solidFill>
              </a:rPr>
              <a:t>パペット＆アーティストファミリー「夢のおもちゃ箱」</a:t>
            </a:r>
            <a:endParaRPr lang="en-US" altLang="ja-JP" sz="1050" b="1" dirty="0">
              <a:solidFill>
                <a:srgbClr val="002060"/>
              </a:solidFill>
            </a:endParaRPr>
          </a:p>
          <a:p>
            <a:r>
              <a:rPr lang="ja-JP" altLang="en-US" sz="1050" b="1" dirty="0">
                <a:solidFill>
                  <a:srgbClr val="002060"/>
                </a:solidFill>
              </a:rPr>
              <a:t>代表　末永久志氏（通称スーちゃん）とこんのすけ</a:t>
            </a:r>
            <a:endParaRPr kumimoji="1" lang="ja-JP" altLang="en-US" sz="1050" b="1" dirty="0">
              <a:solidFill>
                <a:srgbClr val="00206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00293" y="6352589"/>
            <a:ext cx="3157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002060"/>
                </a:solidFill>
                <a:latin typeface="+mn-ea"/>
              </a:rPr>
              <a:t>いつも明るい笑顔と楽しさをいただける</a:t>
            </a:r>
            <a:r>
              <a:rPr lang="ja-JP" altLang="en-US" sz="1050" b="1" dirty="0">
                <a:solidFill>
                  <a:srgbClr val="E94708"/>
                </a:solidFill>
                <a:latin typeface="+mn-ea"/>
              </a:rPr>
              <a:t>　　</a:t>
            </a:r>
            <a:r>
              <a:rPr lang="ja-JP" altLang="en-US" sz="1050" b="1" dirty="0">
                <a:solidFill>
                  <a:srgbClr val="002060"/>
                </a:solidFill>
                <a:latin typeface="+mn-ea"/>
              </a:rPr>
              <a:t>　　　　　　　　　　元</a:t>
            </a:r>
            <a:r>
              <a:rPr lang="en-US" altLang="ja-JP" sz="1050" b="1" dirty="0">
                <a:solidFill>
                  <a:srgbClr val="002060"/>
                </a:solidFill>
                <a:latin typeface="+mn-ea"/>
              </a:rPr>
              <a:t>NHK</a:t>
            </a:r>
            <a:r>
              <a:rPr lang="ja-JP" altLang="en-US" sz="1050" b="1" dirty="0">
                <a:solidFill>
                  <a:srgbClr val="002060"/>
                </a:solidFill>
                <a:latin typeface="+mn-ea"/>
              </a:rPr>
              <a:t>歌のお兄さんの新井宗平氏と山本かずみさん</a:t>
            </a:r>
            <a:endParaRPr kumimoji="1" lang="ja-JP" altLang="en-US" sz="105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C7A8C0-420B-4EF8-9DA7-D7207407E93F}"/>
              </a:ext>
            </a:extLst>
          </p:cNvPr>
          <p:cNvSpPr txBox="1"/>
          <p:nvPr/>
        </p:nvSpPr>
        <p:spPr>
          <a:xfrm flipH="1">
            <a:off x="576726" y="376350"/>
            <a:ext cx="66221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i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ja-JP" altLang="en-US" sz="3200" i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令和５年度</a:t>
            </a:r>
            <a:endParaRPr lang="en-US" altLang="ja-JP" sz="3200" i="1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400" i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集まれグループホーム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5A4E36-CB0A-91DD-08C0-F5BA60F87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9530" cy="1090771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42ED57-8BD5-1B89-40F6-7AC2D414289B}"/>
              </a:ext>
            </a:extLst>
          </p:cNvPr>
          <p:cNvSpPr txBox="1"/>
          <p:nvPr/>
        </p:nvSpPr>
        <p:spPr>
          <a:xfrm flipH="1">
            <a:off x="729126" y="528750"/>
            <a:ext cx="66221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i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ja-JP" altLang="en-US" sz="3200" i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令和５年度</a:t>
            </a:r>
            <a:endParaRPr lang="en-US" altLang="ja-JP" sz="3200" i="1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400" i="1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集まれグループホーム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22EACF-B1EE-1667-A523-AD3E88EF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533" y="1929869"/>
            <a:ext cx="9582620" cy="83054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FA5CD9-9F0F-D74B-3D64-7133A9FB547B}"/>
              </a:ext>
            </a:extLst>
          </p:cNvPr>
          <p:cNvSpPr txBox="1"/>
          <p:nvPr/>
        </p:nvSpPr>
        <p:spPr>
          <a:xfrm>
            <a:off x="791649" y="2824309"/>
            <a:ext cx="6539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大阪府下のグループホームで暮らす利用者の皆さまが一堂に会し、一日を楽しく過ごす「集まれグループホーム」を開催いたします。</a:t>
            </a:r>
          </a:p>
          <a:p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元ＮＨＫの歌のお兄さん・お姉さんによる</a:t>
            </a:r>
            <a:r>
              <a:rPr lang="ja-JP" altLang="en-US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楽しい</a:t>
            </a:r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歌と演奏、</a:t>
            </a:r>
            <a:r>
              <a:rPr lang="ja-JP" altLang="en-US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笑いと癒しのパぺ</a:t>
            </a:r>
            <a:endParaRPr lang="en-US" altLang="ja-JP" sz="1400" dirty="0">
              <a:solidFill>
                <a:srgbClr val="1C1F8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400" dirty="0">
                <a:solidFill>
                  <a:srgbClr val="1C1F8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ットショーを企画しております。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78E886-A36D-E90F-4D5F-858662521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95" y="4015694"/>
            <a:ext cx="2297474" cy="23402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8319270-C8D6-A25F-ADF3-A66F1ECDC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475" y="3937004"/>
            <a:ext cx="3353091" cy="254834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CE8196-1C25-9493-B342-C76406F4C2CD}"/>
              </a:ext>
            </a:extLst>
          </p:cNvPr>
          <p:cNvSpPr txBox="1"/>
          <p:nvPr/>
        </p:nvSpPr>
        <p:spPr>
          <a:xfrm>
            <a:off x="705066" y="6504989"/>
            <a:ext cx="3260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002060"/>
                </a:solidFill>
              </a:rPr>
              <a:t>パペット＆アーティストファミリー「夢のおもちゃ箱」</a:t>
            </a:r>
            <a:endParaRPr lang="en-US" altLang="ja-JP" sz="1050" b="1" dirty="0">
              <a:solidFill>
                <a:srgbClr val="002060"/>
              </a:solidFill>
            </a:endParaRPr>
          </a:p>
          <a:p>
            <a:r>
              <a:rPr lang="ja-JP" altLang="en-US" sz="1050" b="1" dirty="0">
                <a:solidFill>
                  <a:srgbClr val="002060"/>
                </a:solidFill>
              </a:rPr>
              <a:t>代表　末永久志氏（通称スーちゃん）とこんのすけ</a:t>
            </a:r>
            <a:endParaRPr kumimoji="1" lang="ja-JP" altLang="en-US" sz="1050" b="1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AAEFB2-2CFB-EF86-CA33-0EA25EB07D8F}"/>
              </a:ext>
            </a:extLst>
          </p:cNvPr>
          <p:cNvSpPr txBox="1"/>
          <p:nvPr/>
        </p:nvSpPr>
        <p:spPr>
          <a:xfrm>
            <a:off x="3984520" y="6504989"/>
            <a:ext cx="3157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002060"/>
                </a:solidFill>
                <a:latin typeface="+mn-ea"/>
              </a:rPr>
              <a:t>いつも明るい笑顔と楽しさをいただける</a:t>
            </a:r>
            <a:r>
              <a:rPr lang="ja-JP" altLang="en-US" sz="1050" b="1" dirty="0">
                <a:solidFill>
                  <a:srgbClr val="E94708"/>
                </a:solidFill>
                <a:latin typeface="+mn-ea"/>
              </a:rPr>
              <a:t>　　</a:t>
            </a:r>
            <a:r>
              <a:rPr lang="ja-JP" altLang="en-US" sz="1050" b="1" dirty="0">
                <a:solidFill>
                  <a:srgbClr val="002060"/>
                </a:solidFill>
                <a:latin typeface="+mn-ea"/>
              </a:rPr>
              <a:t>　　　　　　　　　　元</a:t>
            </a:r>
            <a:r>
              <a:rPr lang="en-US" altLang="ja-JP" sz="1050" b="1" dirty="0">
                <a:solidFill>
                  <a:srgbClr val="002060"/>
                </a:solidFill>
                <a:latin typeface="+mn-ea"/>
              </a:rPr>
              <a:t>NHK</a:t>
            </a:r>
            <a:r>
              <a:rPr lang="ja-JP" altLang="en-US" sz="1050" b="1" dirty="0">
                <a:solidFill>
                  <a:srgbClr val="002060"/>
                </a:solidFill>
                <a:latin typeface="+mn-ea"/>
              </a:rPr>
              <a:t>歌のお兄さんの新井宗平氏と山本かずみさん</a:t>
            </a:r>
            <a:endParaRPr kumimoji="1" lang="ja-JP" altLang="en-US" sz="105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66AA801E-0B24-D33A-EBE8-E550AA524C16}"/>
              </a:ext>
            </a:extLst>
          </p:cNvPr>
          <p:cNvSpPr txBox="1"/>
          <p:nvPr/>
        </p:nvSpPr>
        <p:spPr>
          <a:xfrm>
            <a:off x="419817" y="6959323"/>
            <a:ext cx="6893767" cy="2667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日 　時：令和５年１１月２５日（</a:t>
            </a:r>
            <a:r>
              <a:rPr lang="ja-JP" altLang="en-US" sz="1800" dirty="0">
                <a:solidFill>
                  <a:srgbClr val="009139"/>
                </a:solidFill>
                <a:latin typeface="HGPSoeiKakugothicUB" pitchFamily="50" charset="-128"/>
                <a:ea typeface="HGPSoeiKakugothicUB" pitchFamily="50" charset="-128"/>
              </a:rPr>
              <a:t>土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） １２：００～１５：００ 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（受付：１１：</a:t>
            </a:r>
            <a:r>
              <a:rPr lang="en-US" altLang="ja-JP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30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～）</a:t>
            </a:r>
            <a:endParaRPr lang="en-US" altLang="ja-JP" sz="14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　　　　　　　　　　　　　　　　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</a:p>
          <a:p>
            <a:pPr>
              <a:lnSpc>
                <a:spcPts val="1600"/>
              </a:lnSpc>
            </a:pP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場　 所：ホテル アウィーナ大阪　（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4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階 金剛）　</a:t>
            </a:r>
            <a:r>
              <a:rPr lang="ja-JP" altLang="en-US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℡</a:t>
            </a:r>
            <a:r>
              <a:rPr lang="en-US" altLang="ja-JP" sz="14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06-6772-1445</a:t>
            </a:r>
          </a:p>
          <a:p>
            <a:pPr>
              <a:lnSpc>
                <a:spcPts val="1600"/>
              </a:lnSpc>
            </a:pPr>
            <a:endParaRPr lang="en-US" altLang="ja-JP" sz="11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対　 象：大阪府下のグループホーム入居者、付き添い支援者・家族等</a:t>
            </a:r>
            <a:endParaRPr lang="en-US" altLang="ja-JP" sz="18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endParaRPr lang="en-US" altLang="ja-JP" sz="11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参加費：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2,000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円　（食事代込み・当日持参） </a:t>
            </a:r>
            <a:endParaRPr lang="en-US" altLang="ja-JP" sz="12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　　　　  </a:t>
            </a: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この事業実施には大阪生活サポート協会からの助成があります。</a:t>
            </a:r>
            <a:endParaRPr lang="en-US" altLang="ja-JP" sz="16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</a:t>
            </a:r>
            <a:r>
              <a:rPr lang="en-US" altLang="ja-JP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 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その他：申込は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10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月</a:t>
            </a:r>
            <a:r>
              <a:rPr lang="en-US" altLang="ja-JP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20</a:t>
            </a:r>
            <a:r>
              <a:rPr lang="ja-JP" altLang="en-US" sz="18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日（金）まで</a:t>
            </a: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（定員</a:t>
            </a:r>
            <a:r>
              <a:rPr lang="en-US" altLang="ja-JP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100</a:t>
            </a:r>
            <a:r>
              <a:rPr lang="ja-JP" altLang="en-US" sz="16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名　定員になり次第締切）</a:t>
            </a:r>
            <a:endParaRPr lang="en-US" altLang="ja-JP" sz="16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　　　　　　　　　　　　　　　　　　　　　　　　　</a:t>
            </a:r>
            <a:r>
              <a:rPr lang="ja-JP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 </a:t>
            </a:r>
            <a:r>
              <a:rPr lang="ja-JP" altLang="en-US" sz="16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　　　　　　　　　　　　　　　　　　　　　　　　　　　　　　</a:t>
            </a:r>
            <a:endParaRPr lang="en-US" sz="16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E0B0D007-4331-6559-34D0-777A2064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4430"/>
            <a:ext cx="7851555" cy="187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47">
            <a:extLst>
              <a:ext uri="{FF2B5EF4-FFF2-40B4-BE49-F238E27FC236}">
                <a16:creationId xmlns:a16="http://schemas.microsoft.com/office/drawing/2014/main" id="{39B9234E-30D2-07CB-32C4-1E76A5397D5A}"/>
              </a:ext>
            </a:extLst>
          </p:cNvPr>
          <p:cNvSpPr txBox="1"/>
          <p:nvPr/>
        </p:nvSpPr>
        <p:spPr>
          <a:xfrm>
            <a:off x="485901" y="9446728"/>
            <a:ext cx="75810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協賛：ジェイアイシーウエスト株式会社</a:t>
            </a:r>
            <a:endParaRPr lang="en-US" altLang="ja-JP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後援：</a:t>
            </a:r>
            <a:r>
              <a:rPr lang="ja-JP" alt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ＡＩＧ損害保険株式会社　一般社団法人　大阪知的障害者福祉協会</a:t>
            </a:r>
            <a:endParaRPr lang="en-US" altLang="ja-JP" sz="18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　</a:t>
            </a:r>
            <a:endParaRPr lang="en-US" altLang="ja-JP" sz="18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　　</a:t>
            </a:r>
            <a:endParaRPr lang="en-US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id="{14D1CAE9-6D57-0C2C-0619-F0AE4D92C491}"/>
              </a:ext>
            </a:extLst>
          </p:cNvPr>
          <p:cNvSpPr txBox="1"/>
          <p:nvPr/>
        </p:nvSpPr>
        <p:spPr>
          <a:xfrm>
            <a:off x="503902" y="10405357"/>
            <a:ext cx="75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お問い合わせ：大阪生活サポート協会　☎</a:t>
            </a:r>
            <a:r>
              <a:rPr lang="en-US" altLang="ja-JP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06-6764-6889</a:t>
            </a:r>
            <a:endParaRPr lang="en-US" sz="18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FACD2CD5-01D7-6F2B-DE94-8E4538C61C41}"/>
              </a:ext>
            </a:extLst>
          </p:cNvPr>
          <p:cNvSpPr txBox="1"/>
          <p:nvPr/>
        </p:nvSpPr>
        <p:spPr>
          <a:xfrm>
            <a:off x="485902" y="9448216"/>
            <a:ext cx="763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主催：一般社団法人　大阪知的障害児者生活サポート協会</a:t>
            </a:r>
            <a:endParaRPr lang="en-US" sz="20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471437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484</Words>
  <Application>Microsoft Office PowerPoint</Application>
  <PresentationFormat>ユーザー設定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HGPSoeiKakugothicUB</vt:lpstr>
      <vt:lpstr>HGP創英角ﾎﾟｯﾌﾟ体</vt:lpstr>
      <vt:lpstr>HG丸ｺﾞｼｯｸM-PRO</vt:lpstr>
      <vt:lpstr>ＭＳ Ｐゴシック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2016-07-27T00:21:26Z</dcterms:created>
  <dcterms:modified xsi:type="dcterms:W3CDTF">2023-10-03T02:48:05Z</dcterms:modified>
</cp:coreProperties>
</file>